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5" r:id="rId2"/>
    <p:sldId id="296" r:id="rId3"/>
    <p:sldId id="321" r:id="rId4"/>
    <p:sldId id="322" r:id="rId5"/>
    <p:sldId id="323" r:id="rId6"/>
    <p:sldId id="297" r:id="rId7"/>
    <p:sldId id="298" r:id="rId8"/>
    <p:sldId id="299" r:id="rId9"/>
    <p:sldId id="300" r:id="rId10"/>
    <p:sldId id="301" r:id="rId11"/>
    <p:sldId id="319" r:id="rId12"/>
    <p:sldId id="302" r:id="rId13"/>
    <p:sldId id="303" r:id="rId14"/>
    <p:sldId id="304" r:id="rId15"/>
    <p:sldId id="324" r:id="rId16"/>
    <p:sldId id="325" r:id="rId17"/>
    <p:sldId id="307" r:id="rId18"/>
    <p:sldId id="308" r:id="rId19"/>
    <p:sldId id="306" r:id="rId20"/>
    <p:sldId id="309" r:id="rId21"/>
    <p:sldId id="310" r:id="rId22"/>
    <p:sldId id="311" r:id="rId23"/>
    <p:sldId id="312" r:id="rId24"/>
    <p:sldId id="313" r:id="rId25"/>
    <p:sldId id="318" r:id="rId26"/>
    <p:sldId id="320" r:id="rId27"/>
    <p:sldId id="316" r:id="rId28"/>
    <p:sldId id="315"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mn-cs"/>
      </a:defRPr>
    </a:lvl5pPr>
    <a:lvl6pPr marL="2286000" algn="l" defTabSz="914400" rtl="0" eaLnBrk="1" latinLnBrk="0" hangingPunct="1">
      <a:defRPr kern="1200">
        <a:solidFill>
          <a:schemeClr val="tx1"/>
        </a:solidFill>
        <a:latin typeface="Arial" pitchFamily="34" charset="0"/>
        <a:ea typeface="MS PGothic" pitchFamily="34" charset="-128"/>
        <a:cs typeface="+mn-cs"/>
      </a:defRPr>
    </a:lvl6pPr>
    <a:lvl7pPr marL="2743200" algn="l" defTabSz="914400" rtl="0" eaLnBrk="1" latinLnBrk="0" hangingPunct="1">
      <a:defRPr kern="1200">
        <a:solidFill>
          <a:schemeClr val="tx1"/>
        </a:solidFill>
        <a:latin typeface="Arial" pitchFamily="34" charset="0"/>
        <a:ea typeface="MS PGothic" pitchFamily="34" charset="-128"/>
        <a:cs typeface="+mn-cs"/>
      </a:defRPr>
    </a:lvl7pPr>
    <a:lvl8pPr marL="3200400" algn="l" defTabSz="914400" rtl="0" eaLnBrk="1" latinLnBrk="0" hangingPunct="1">
      <a:defRPr kern="1200">
        <a:solidFill>
          <a:schemeClr val="tx1"/>
        </a:solidFill>
        <a:latin typeface="Arial" pitchFamily="34" charset="0"/>
        <a:ea typeface="MS PGothic" pitchFamily="34" charset="-128"/>
        <a:cs typeface="+mn-cs"/>
      </a:defRPr>
    </a:lvl8pPr>
    <a:lvl9pPr marL="3657600" algn="l" defTabSz="914400" rtl="0" eaLnBrk="1" latinLnBrk="0" hangingPunct="1">
      <a:defRPr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0FA"/>
    <a:srgbClr val="FF6600"/>
    <a:srgbClr val="F139E4"/>
    <a:srgbClr val="B85250"/>
    <a:srgbClr val="FF33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24" autoAdjust="0"/>
  </p:normalViewPr>
  <p:slideViewPr>
    <p:cSldViewPr>
      <p:cViewPr varScale="1">
        <p:scale>
          <a:sx n="68" d="100"/>
          <a:sy n="68" d="100"/>
        </p:scale>
        <p:origin x="1320" y="48"/>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1031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8709C98-B80A-4F28-AF74-CF08CF81A715}" type="datetime1">
              <a:rPr lang="en-US"/>
              <a:pPr/>
              <a:t>4/1/2025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D112868-65FD-4572-A383-97DC0EC9B913}" type="slidenum">
              <a:rPr lang="en-US"/>
              <a:pPr/>
              <a:t>‹#›</a:t>
            </a:fld>
            <a:endParaRPr lang="en-US"/>
          </a:p>
        </p:txBody>
      </p:sp>
    </p:spTree>
    <p:extLst>
      <p:ext uri="{BB962C8B-B14F-4D97-AF65-F5344CB8AC3E}">
        <p14:creationId xmlns:p14="http://schemas.microsoft.com/office/powerpoint/2010/main" val="2007215024"/>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a:cs typeface="MS PGothic"/>
      </a:defRPr>
    </a:lvl1pPr>
    <a:lvl2pPr marL="457200" algn="l" defTabSz="457200" rtl="0" eaLnBrk="0" fontAlgn="base" hangingPunct="0">
      <a:spcBef>
        <a:spcPct val="30000"/>
      </a:spcBef>
      <a:spcAft>
        <a:spcPct val="0"/>
      </a:spcAft>
      <a:defRPr sz="1200" kern="1200">
        <a:solidFill>
          <a:schemeClr val="tx1"/>
        </a:solidFill>
        <a:latin typeface="+mn-lt"/>
        <a:ea typeface="MS PGothic"/>
        <a:cs typeface="MS PGothic"/>
      </a:defRPr>
    </a:lvl2pPr>
    <a:lvl3pPr marL="914400" algn="l" defTabSz="457200" rtl="0" eaLnBrk="0" fontAlgn="base" hangingPunct="0">
      <a:spcBef>
        <a:spcPct val="30000"/>
      </a:spcBef>
      <a:spcAft>
        <a:spcPct val="0"/>
      </a:spcAft>
      <a:defRPr sz="1200" kern="1200">
        <a:solidFill>
          <a:schemeClr val="tx1"/>
        </a:solidFill>
        <a:latin typeface="+mn-lt"/>
        <a:ea typeface="MS PGothic"/>
        <a:cs typeface="MS PGothic"/>
      </a:defRPr>
    </a:lvl3pPr>
    <a:lvl4pPr marL="1371600" algn="l" defTabSz="457200" rtl="0" eaLnBrk="0" fontAlgn="base" hangingPunct="0">
      <a:spcBef>
        <a:spcPct val="30000"/>
      </a:spcBef>
      <a:spcAft>
        <a:spcPct val="0"/>
      </a:spcAft>
      <a:defRPr sz="1200" kern="1200">
        <a:solidFill>
          <a:schemeClr val="tx1"/>
        </a:solidFill>
        <a:latin typeface="+mn-lt"/>
        <a:ea typeface="MS PGothic"/>
        <a:cs typeface="MS PGothic"/>
      </a:defRPr>
    </a:lvl4pPr>
    <a:lvl5pPr marL="1828800" algn="l" defTabSz="457200" rtl="0" eaLnBrk="0" fontAlgn="base" hangingPunct="0">
      <a:spcBef>
        <a:spcPct val="30000"/>
      </a:spcBef>
      <a:spcAft>
        <a:spcPct val="0"/>
      </a:spcAft>
      <a:defRPr sz="1200" kern="1200">
        <a:solidFill>
          <a:schemeClr val="tx1"/>
        </a:solidFill>
        <a:latin typeface="+mn-lt"/>
        <a:ea typeface="MS PGothic"/>
        <a:cs typeface="MS PGothic"/>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p>
            <a:r>
              <a:rPr lang="en-US" dirty="0"/>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fld id="{1DECB620-3D6F-475C-99B4-F84ACB415DCE}" type="datetime1">
              <a:rPr lang="en-US" smtClean="0"/>
              <a:t>4/1/2025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FFC4ABB8-5B0F-4AA4-B6A6-7C7E2BD089D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userDrawn="1"/>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userDrawn="1"/>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userDrawn="1"/>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p:txBody>
          <a:bodyPr/>
          <a:lstStyle>
            <a:lvl1pPr>
              <a:defRPr/>
            </a:lvl1pPr>
          </a:lstStyle>
          <a:p>
            <a:fld id="{EC0C9E5F-E2AC-4F13-AAB0-0CEBE3A9E119}" type="datetime1">
              <a:rPr lang="en-US" smtClean="0"/>
              <a:t>4/1/2025</a:t>
            </a:fld>
            <a:endParaRPr lang="en-US"/>
          </a:p>
        </p:txBody>
      </p:sp>
      <p:sp>
        <p:nvSpPr>
          <p:cNvPr id="11" name="Footer Placeholder 4"/>
          <p:cNvSpPr>
            <a:spLocks noGrp="1"/>
          </p:cNvSpPr>
          <p:nvPr>
            <p:ph type="ftr" sz="quarter" idx="11"/>
          </p:nvPr>
        </p:nvSpPr>
        <p:spPr/>
        <p:txBody>
          <a:bodyPr/>
          <a:lstStyle>
            <a:lvl1pPr>
              <a:defRPr/>
            </a:lvl1pPr>
          </a:lstStyle>
          <a:p>
            <a:pPr>
              <a:defRPr/>
            </a:pPr>
            <a:endParaRPr lang="en-US"/>
          </a:p>
        </p:txBody>
      </p:sp>
      <p:sp>
        <p:nvSpPr>
          <p:cNvPr id="12" name="Slide Number Placeholder 5"/>
          <p:cNvSpPr>
            <a:spLocks noGrp="1"/>
          </p:cNvSpPr>
          <p:nvPr>
            <p:ph type="sldNum" sz="quarter" idx="12"/>
          </p:nvPr>
        </p:nvSpPr>
        <p:spPr/>
        <p:txBody>
          <a:bodyPr/>
          <a:lstStyle>
            <a:lvl1pPr>
              <a:defRPr/>
            </a:lvl1pPr>
          </a:lstStyle>
          <a:p>
            <a:fld id="{8BD8F058-9003-4658-AA47-7D4800AF7EA2}"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9D6F25E-4331-49B5-985A-2CDB1C4D7CA5}" type="datetime1">
              <a:rPr lang="en-US" smtClean="0"/>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128"/>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775DC763-8AAC-4A07-A453-38B55A3783BD}" type="slidenum">
              <a:rPr lang="en-US"/>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4"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1037"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4"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5"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504" r:id="rId1"/>
    <p:sldLayoutId id="2147484505" r:id="rId2"/>
  </p:sldLayoutIdLst>
  <p:hf sldNum="0" hdr="0" ftr="0" dt="0"/>
  <p:txStyles>
    <p:titleStyle>
      <a:lvl1pPr algn="ctr" rtl="0" eaLnBrk="0" fontAlgn="base" hangingPunct="0">
        <a:spcBef>
          <a:spcPct val="0"/>
        </a:spcBef>
        <a:spcAft>
          <a:spcPct val="0"/>
        </a:spcAft>
        <a:defRPr sz="3000" kern="1200">
          <a:solidFill>
            <a:schemeClr val="tx1"/>
          </a:solidFill>
          <a:latin typeface="+mj-lt"/>
          <a:ea typeface="MS PGothic"/>
          <a:cs typeface="MS PGothic"/>
        </a:defRPr>
      </a:lvl1pPr>
      <a:lvl2pPr algn="ctr" rtl="0" eaLnBrk="0" fontAlgn="base" hangingPunct="0">
        <a:spcBef>
          <a:spcPct val="0"/>
        </a:spcBef>
        <a:spcAft>
          <a:spcPct val="0"/>
        </a:spcAft>
        <a:defRPr sz="3000">
          <a:solidFill>
            <a:schemeClr val="tx1"/>
          </a:solidFill>
          <a:latin typeface="Calibri" charset="0"/>
          <a:ea typeface="MS PGothic"/>
          <a:cs typeface="MS PGothic"/>
        </a:defRPr>
      </a:lvl2pPr>
      <a:lvl3pPr algn="ctr" rtl="0" eaLnBrk="0" fontAlgn="base" hangingPunct="0">
        <a:spcBef>
          <a:spcPct val="0"/>
        </a:spcBef>
        <a:spcAft>
          <a:spcPct val="0"/>
        </a:spcAft>
        <a:defRPr sz="3000">
          <a:solidFill>
            <a:schemeClr val="tx1"/>
          </a:solidFill>
          <a:latin typeface="Calibri" charset="0"/>
          <a:ea typeface="MS PGothic"/>
          <a:cs typeface="MS PGothic"/>
        </a:defRPr>
      </a:lvl3pPr>
      <a:lvl4pPr algn="ctr" rtl="0" eaLnBrk="0" fontAlgn="base" hangingPunct="0">
        <a:spcBef>
          <a:spcPct val="0"/>
        </a:spcBef>
        <a:spcAft>
          <a:spcPct val="0"/>
        </a:spcAft>
        <a:defRPr sz="3000">
          <a:solidFill>
            <a:schemeClr val="tx1"/>
          </a:solidFill>
          <a:latin typeface="Calibri" charset="0"/>
          <a:ea typeface="MS PGothic"/>
          <a:cs typeface="MS PGothic"/>
        </a:defRPr>
      </a:lvl4pPr>
      <a:lvl5pPr algn="ctr" rtl="0" eaLnBrk="0" fontAlgn="base" hangingPunct="0">
        <a:spcBef>
          <a:spcPct val="0"/>
        </a:spcBef>
        <a:spcAft>
          <a:spcPct val="0"/>
        </a:spcAft>
        <a:defRPr sz="3000">
          <a:solidFill>
            <a:schemeClr val="tx1"/>
          </a:solidFill>
          <a:latin typeface="Calibri" charset="0"/>
          <a:ea typeface="MS PGothic"/>
          <a:cs typeface="MS PGothic"/>
        </a:defRPr>
      </a:lvl5pPr>
      <a:lvl6pPr marL="457200" algn="ctr" rtl="0" fontAlgn="base">
        <a:spcBef>
          <a:spcPct val="0"/>
        </a:spcBef>
        <a:spcAft>
          <a:spcPct val="0"/>
        </a:spcAft>
        <a:defRPr sz="3000">
          <a:solidFill>
            <a:schemeClr val="tx1"/>
          </a:solidFill>
          <a:latin typeface="Calibri" charset="0"/>
          <a:ea typeface="ＭＳ Ｐゴシック" charset="-128"/>
        </a:defRPr>
      </a:lvl6pPr>
      <a:lvl7pPr marL="914400" algn="ctr" rtl="0" fontAlgn="base">
        <a:spcBef>
          <a:spcPct val="0"/>
        </a:spcBef>
        <a:spcAft>
          <a:spcPct val="0"/>
        </a:spcAft>
        <a:defRPr sz="3000">
          <a:solidFill>
            <a:schemeClr val="tx1"/>
          </a:solidFill>
          <a:latin typeface="Calibri" charset="0"/>
          <a:ea typeface="ＭＳ Ｐゴシック" charset="-128"/>
        </a:defRPr>
      </a:lvl7pPr>
      <a:lvl8pPr marL="1371600" algn="ctr" rtl="0" fontAlgn="base">
        <a:spcBef>
          <a:spcPct val="0"/>
        </a:spcBef>
        <a:spcAft>
          <a:spcPct val="0"/>
        </a:spcAft>
        <a:defRPr sz="3000">
          <a:solidFill>
            <a:schemeClr val="tx1"/>
          </a:solidFill>
          <a:latin typeface="Calibri" charset="0"/>
          <a:ea typeface="ＭＳ Ｐゴシック" charset="-128"/>
        </a:defRPr>
      </a:lvl8pPr>
      <a:lvl9pPr marL="1828800" algn="ctr" rtl="0" fontAlgn="base">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A3B51B-463E-69B5-9C23-43700CE8C3A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9C28956A-CE81-B1E2-9631-851B96DB1151}"/>
              </a:ext>
            </a:extLst>
          </p:cNvPr>
          <p:cNvSpPr>
            <a:spLocks noGrp="1"/>
          </p:cNvSpPr>
          <p:nvPr>
            <p:ph type="subTitle" idx="1"/>
          </p:nvPr>
        </p:nvSpPr>
        <p:spPr/>
        <p:txBody>
          <a:bodyPr/>
          <a:lstStyle/>
          <a:p>
            <a:endParaRPr lang="en-IN" dirty="0"/>
          </a:p>
          <a:p>
            <a:endParaRPr lang="en-IN" dirty="0"/>
          </a:p>
          <a:p>
            <a:r>
              <a:rPr lang="en-IN" b="1" dirty="0">
                <a:solidFill>
                  <a:schemeClr val="tx1"/>
                </a:solidFill>
              </a:rPr>
              <a:t>Pipeline &amp; Parallel Processing</a:t>
            </a:r>
          </a:p>
        </p:txBody>
      </p:sp>
    </p:spTree>
    <p:extLst>
      <p:ext uri="{BB962C8B-B14F-4D97-AF65-F5344CB8AC3E}">
        <p14:creationId xmlns:p14="http://schemas.microsoft.com/office/powerpoint/2010/main" val="3518778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E2BEC8-8570-6EA7-05CB-DE2A1B7B7FC1}"/>
              </a:ext>
            </a:extLst>
          </p:cNvPr>
          <p:cNvSpPr>
            <a:spLocks noGrp="1"/>
          </p:cNvSpPr>
          <p:nvPr>
            <p:ph type="title"/>
          </p:nvPr>
        </p:nvSpPr>
        <p:spPr/>
        <p:txBody>
          <a:bodyPr/>
          <a:lstStyle/>
          <a:p>
            <a:r>
              <a:rPr lang="en-US" b="1" dirty="0"/>
              <a:t>SISD</a:t>
            </a:r>
            <a:endParaRPr lang="en-IN" b="1" dirty="0"/>
          </a:p>
        </p:txBody>
      </p:sp>
      <p:sp>
        <p:nvSpPr>
          <p:cNvPr id="3" name="Content Placeholder 2">
            <a:extLst>
              <a:ext uri="{FF2B5EF4-FFF2-40B4-BE49-F238E27FC236}">
                <a16:creationId xmlns:a16="http://schemas.microsoft.com/office/drawing/2014/main" xmlns="" id="{11D41520-B786-F576-CCFF-4DB367CA454D}"/>
              </a:ext>
            </a:extLst>
          </p:cNvPr>
          <p:cNvSpPr>
            <a:spLocks noGrp="1"/>
          </p:cNvSpPr>
          <p:nvPr>
            <p:ph idx="1"/>
          </p:nvPr>
        </p:nvSpPr>
        <p:spPr/>
        <p:txBody>
          <a:bodyPr/>
          <a:lstStyle/>
          <a:p>
            <a:pPr algn="just"/>
            <a:r>
              <a:rPr lang="en-US" sz="1800" dirty="0"/>
              <a:t>SISD represents the organization of a single computer containing a control unit, a processor unit, and a memory unit. Instructions are executed sequentially and the system may or may not have internal parallel processing capabilities. Parallel processing in this case may be achieved by means of multiple functional units or by pipeline processing. </a:t>
            </a:r>
            <a:r>
              <a:rPr lang="en-US" sz="1800" dirty="0" smtClean="0"/>
              <a:t>Uniprocessor comes under this category.</a:t>
            </a:r>
            <a:endParaRPr lang="en-IN" sz="1800" dirty="0"/>
          </a:p>
        </p:txBody>
      </p:sp>
      <p:pic>
        <p:nvPicPr>
          <p:cNvPr id="5" name="Picture 4">
            <a:extLst>
              <a:ext uri="{FF2B5EF4-FFF2-40B4-BE49-F238E27FC236}">
                <a16:creationId xmlns:a16="http://schemas.microsoft.com/office/drawing/2014/main" xmlns="" id="{B38F7376-D1AD-7388-7891-DDFCF9F0928F}"/>
              </a:ext>
            </a:extLst>
          </p:cNvPr>
          <p:cNvPicPr>
            <a:picLocks noChangeAspect="1"/>
          </p:cNvPicPr>
          <p:nvPr/>
        </p:nvPicPr>
        <p:blipFill>
          <a:blip r:embed="rId2"/>
          <a:stretch>
            <a:fillRect/>
          </a:stretch>
        </p:blipFill>
        <p:spPr>
          <a:xfrm>
            <a:off x="457200" y="3048000"/>
            <a:ext cx="8665698" cy="2405809"/>
          </a:xfrm>
          <a:prstGeom prst="rect">
            <a:avLst/>
          </a:prstGeom>
        </p:spPr>
      </p:pic>
    </p:spTree>
    <p:extLst>
      <p:ext uri="{BB962C8B-B14F-4D97-AF65-F5344CB8AC3E}">
        <p14:creationId xmlns:p14="http://schemas.microsoft.com/office/powerpoint/2010/main" val="20228064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33EFF-7766-57B2-59AF-CAF03F2905D3}"/>
              </a:ext>
            </a:extLst>
          </p:cNvPr>
          <p:cNvSpPr>
            <a:spLocks noGrp="1"/>
          </p:cNvSpPr>
          <p:nvPr>
            <p:ph type="title"/>
          </p:nvPr>
        </p:nvSpPr>
        <p:spPr/>
        <p:txBody>
          <a:bodyPr/>
          <a:lstStyle/>
          <a:p>
            <a:r>
              <a:rPr lang="en-US" b="1" dirty="0" smtClean="0"/>
              <a:t>SISD (Another words)</a:t>
            </a:r>
            <a:endParaRPr lang="en-IN" b="1" dirty="0"/>
          </a:p>
        </p:txBody>
      </p:sp>
      <p:sp>
        <p:nvSpPr>
          <p:cNvPr id="3" name="Content Placeholder 2">
            <a:extLst>
              <a:ext uri="{FF2B5EF4-FFF2-40B4-BE49-F238E27FC236}">
                <a16:creationId xmlns:a16="http://schemas.microsoft.com/office/drawing/2014/main" xmlns="" id="{082E96F7-6DE9-7566-79AC-E0355FCA42FE}"/>
              </a:ext>
            </a:extLst>
          </p:cNvPr>
          <p:cNvSpPr>
            <a:spLocks noGrp="1"/>
          </p:cNvSpPr>
          <p:nvPr>
            <p:ph idx="1"/>
          </p:nvPr>
        </p:nvSpPr>
        <p:spPr>
          <a:xfrm>
            <a:off x="304800" y="1230028"/>
            <a:ext cx="8229600" cy="4525963"/>
          </a:xfrm>
        </p:spPr>
        <p:txBody>
          <a:bodyPr/>
          <a:lstStyle/>
          <a:p>
            <a:pPr algn="just"/>
            <a:r>
              <a:rPr lang="en-US" altLang="en-US" sz="1800" dirty="0">
                <a:solidFill>
                  <a:srgbClr val="273239"/>
                </a:solidFill>
                <a:latin typeface="Nunito"/>
              </a:rPr>
              <a:t>An SISD computing system is a uniprocessor machine which is capable of executing a single instruction operating on a single data stream. In SISD, machine instructions are processed in a sequential manner and computers adopting this model are popularly called sequential computers. Most conventional computers have SISD architecture. All the instructions and data to be processed have to be stored in primary memory</a:t>
            </a:r>
            <a:r>
              <a:rPr lang="en-US" altLang="en-US" sz="1800" dirty="0" smtClean="0">
                <a:solidFill>
                  <a:srgbClr val="273239"/>
                </a:solidFill>
                <a:latin typeface="Nunito"/>
              </a:rPr>
              <a:t>.</a:t>
            </a:r>
            <a:endParaRPr lang="en-US" altLang="en-US" sz="1050" dirty="0"/>
          </a:p>
        </p:txBody>
      </p:sp>
      <p:sp>
        <p:nvSpPr>
          <p:cNvPr id="4" name="Rectangle 1"/>
          <p:cNvSpPr>
            <a:spLocks noChangeArrowheads="1"/>
          </p:cNvSpPr>
          <p:nvPr/>
        </p:nvSpPr>
        <p:spPr bwMode="auto">
          <a:xfrm>
            <a:off x="3157537" y="3198426"/>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273239"/>
                </a:solidFill>
                <a:effectLst/>
                <a:latin typeface="Nunito"/>
              </a:rPr>
              <a:t>  </a:t>
            </a:r>
            <a:endParaRPr kumimoji="0" lang="en-US" altLang="en-US" sz="13600" b="0" i="0" u="none" strike="noStrike" cap="none" normalizeH="0" baseline="0" dirty="0" smtClean="0">
              <a:ln>
                <a:noFill/>
              </a:ln>
              <a:solidFill>
                <a:srgbClr val="273239"/>
              </a:solidFill>
              <a:effectLst/>
              <a:latin typeface="Nunito"/>
            </a:endParaRPr>
          </a:p>
        </p:txBody>
      </p:sp>
      <p:pic>
        <p:nvPicPr>
          <p:cNvPr id="1026" name="Picture 2" descr="https://media.geeksforgeeks.org/wp-content/uploads/sis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256962"/>
            <a:ext cx="3061089" cy="252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756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833EFF-7766-57B2-59AF-CAF03F2905D3}"/>
              </a:ext>
            </a:extLst>
          </p:cNvPr>
          <p:cNvSpPr>
            <a:spLocks noGrp="1"/>
          </p:cNvSpPr>
          <p:nvPr>
            <p:ph type="title"/>
          </p:nvPr>
        </p:nvSpPr>
        <p:spPr/>
        <p:txBody>
          <a:bodyPr/>
          <a:lstStyle/>
          <a:p>
            <a:r>
              <a:rPr lang="en-US" b="1" dirty="0"/>
              <a:t>SIMD</a:t>
            </a:r>
            <a:endParaRPr lang="en-IN" b="1" dirty="0"/>
          </a:p>
        </p:txBody>
      </p:sp>
      <p:sp>
        <p:nvSpPr>
          <p:cNvPr id="3" name="Content Placeholder 2">
            <a:extLst>
              <a:ext uri="{FF2B5EF4-FFF2-40B4-BE49-F238E27FC236}">
                <a16:creationId xmlns:a16="http://schemas.microsoft.com/office/drawing/2014/main" xmlns="" id="{082E96F7-6DE9-7566-79AC-E0355FCA42FE}"/>
              </a:ext>
            </a:extLst>
          </p:cNvPr>
          <p:cNvSpPr>
            <a:spLocks noGrp="1"/>
          </p:cNvSpPr>
          <p:nvPr>
            <p:ph idx="1"/>
          </p:nvPr>
        </p:nvSpPr>
        <p:spPr/>
        <p:txBody>
          <a:bodyPr/>
          <a:lstStyle/>
          <a:p>
            <a:pPr algn="just"/>
            <a:r>
              <a:rPr lang="en-US" sz="1800" dirty="0"/>
              <a:t>SIMD represents an organization that includes many processing units under the supervision of a common control unit. All processors receive the same instruction from the control unit but operate on different items of data. The shared memory unit must contain multiple modules so that it can communicate with all the processors simultaneously</a:t>
            </a:r>
            <a:r>
              <a:rPr lang="en-US" sz="1100" dirty="0"/>
              <a:t>.</a:t>
            </a:r>
            <a:r>
              <a:rPr lang="en-US" sz="1800" b="0" i="0" dirty="0">
                <a:solidFill>
                  <a:srgbClr val="000000"/>
                </a:solidFill>
                <a:effectLst/>
                <a:latin typeface="+mj-lt"/>
              </a:rPr>
              <a:t> Following is the architecture of SIMD −</a:t>
            </a:r>
            <a:endParaRPr lang="en-IN" sz="1800" dirty="0">
              <a:latin typeface="+mj-lt"/>
            </a:endParaRPr>
          </a:p>
        </p:txBody>
      </p:sp>
      <p:pic>
        <p:nvPicPr>
          <p:cNvPr id="5" name="Picture 4">
            <a:extLst>
              <a:ext uri="{FF2B5EF4-FFF2-40B4-BE49-F238E27FC236}">
                <a16:creationId xmlns:a16="http://schemas.microsoft.com/office/drawing/2014/main" xmlns="" id="{00967DF2-8A97-CBA1-A23D-323BDB049664}"/>
              </a:ext>
            </a:extLst>
          </p:cNvPr>
          <p:cNvPicPr>
            <a:picLocks noChangeAspect="1"/>
          </p:cNvPicPr>
          <p:nvPr/>
        </p:nvPicPr>
        <p:blipFill>
          <a:blip r:embed="rId2"/>
          <a:stretch>
            <a:fillRect/>
          </a:stretch>
        </p:blipFill>
        <p:spPr>
          <a:xfrm>
            <a:off x="526238" y="3124200"/>
            <a:ext cx="5969519" cy="3001963"/>
          </a:xfrm>
          <a:prstGeom prst="rect">
            <a:avLst/>
          </a:prstGeom>
        </p:spPr>
      </p:pic>
      <p:pic>
        <p:nvPicPr>
          <p:cNvPr id="2050" name="Picture 2" descr="https://media.geeksforgeeks.org/wp-content/uploads/si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696" y="3429000"/>
            <a:ext cx="2682304" cy="210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9130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53DA6A-FC7B-1745-EB3E-3D0ADEDBD985}"/>
              </a:ext>
            </a:extLst>
          </p:cNvPr>
          <p:cNvSpPr>
            <a:spLocks noGrp="1"/>
          </p:cNvSpPr>
          <p:nvPr>
            <p:ph type="title"/>
          </p:nvPr>
        </p:nvSpPr>
        <p:spPr/>
        <p:txBody>
          <a:bodyPr/>
          <a:lstStyle/>
          <a:p>
            <a:r>
              <a:rPr lang="en-US" b="1" dirty="0"/>
              <a:t>MISD</a:t>
            </a:r>
            <a:endParaRPr lang="en-IN" b="1" dirty="0"/>
          </a:p>
        </p:txBody>
      </p:sp>
      <p:sp>
        <p:nvSpPr>
          <p:cNvPr id="3" name="Content Placeholder 2">
            <a:extLst>
              <a:ext uri="{FF2B5EF4-FFF2-40B4-BE49-F238E27FC236}">
                <a16:creationId xmlns:a16="http://schemas.microsoft.com/office/drawing/2014/main" xmlns="" id="{9851913D-DB32-11B6-2BF9-3B1CC08C8943}"/>
              </a:ext>
            </a:extLst>
          </p:cNvPr>
          <p:cNvSpPr>
            <a:spLocks noGrp="1"/>
          </p:cNvSpPr>
          <p:nvPr>
            <p:ph idx="1"/>
          </p:nvPr>
        </p:nvSpPr>
        <p:spPr/>
        <p:txBody>
          <a:bodyPr/>
          <a:lstStyle/>
          <a:p>
            <a:pPr algn="just"/>
            <a:r>
              <a:rPr lang="en-US" sz="1800" b="0" i="0" dirty="0">
                <a:solidFill>
                  <a:srgbClr val="000000"/>
                </a:solidFill>
                <a:effectLst/>
              </a:rPr>
              <a:t>Systems with MISD stream have number of processing units performing different operations by executing different instructions on the same data set. It is only of theoretical interest since no practical system has been constructed with thi</a:t>
            </a:r>
            <a:r>
              <a:rPr lang="en-US" sz="1800" dirty="0">
                <a:solidFill>
                  <a:srgbClr val="000000"/>
                </a:solidFill>
              </a:rPr>
              <a:t>s organization. </a:t>
            </a:r>
            <a:r>
              <a:rPr lang="en-US" sz="1800" b="0" i="0" dirty="0">
                <a:solidFill>
                  <a:srgbClr val="000000"/>
                </a:solidFill>
                <a:effectLst/>
              </a:rPr>
              <a:t> Following is the architecture of MISD −</a:t>
            </a:r>
            <a:endParaRPr lang="en-IN" sz="1800" dirty="0"/>
          </a:p>
        </p:txBody>
      </p:sp>
      <p:pic>
        <p:nvPicPr>
          <p:cNvPr id="5" name="Picture 4">
            <a:extLst>
              <a:ext uri="{FF2B5EF4-FFF2-40B4-BE49-F238E27FC236}">
                <a16:creationId xmlns:a16="http://schemas.microsoft.com/office/drawing/2014/main" xmlns="" id="{7EA46314-7188-F560-A664-EAD7A6A6B206}"/>
              </a:ext>
            </a:extLst>
          </p:cNvPr>
          <p:cNvPicPr>
            <a:picLocks noChangeAspect="1"/>
          </p:cNvPicPr>
          <p:nvPr/>
        </p:nvPicPr>
        <p:blipFill>
          <a:blip r:embed="rId2"/>
          <a:stretch>
            <a:fillRect/>
          </a:stretch>
        </p:blipFill>
        <p:spPr>
          <a:xfrm>
            <a:off x="304800" y="2814050"/>
            <a:ext cx="5512884" cy="2725959"/>
          </a:xfrm>
          <a:prstGeom prst="rect">
            <a:avLst/>
          </a:prstGeom>
        </p:spPr>
      </p:pic>
      <p:pic>
        <p:nvPicPr>
          <p:cNvPr id="3074" name="Picture 2" descr="https://media.geeksforgeeks.org/wp-content/uploads/mis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329" y="3108050"/>
            <a:ext cx="2971800" cy="213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144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796D30-7D9E-7DCE-2C1B-905C58AD1CA2}"/>
              </a:ext>
            </a:extLst>
          </p:cNvPr>
          <p:cNvSpPr>
            <a:spLocks noGrp="1"/>
          </p:cNvSpPr>
          <p:nvPr>
            <p:ph type="title"/>
          </p:nvPr>
        </p:nvSpPr>
        <p:spPr/>
        <p:txBody>
          <a:bodyPr/>
          <a:lstStyle/>
          <a:p>
            <a:r>
              <a:rPr lang="en-US" b="1" dirty="0"/>
              <a:t>MIMD</a:t>
            </a:r>
            <a:endParaRPr lang="en-IN" b="1" dirty="0"/>
          </a:p>
        </p:txBody>
      </p:sp>
      <p:sp>
        <p:nvSpPr>
          <p:cNvPr id="3" name="Content Placeholder 2">
            <a:extLst>
              <a:ext uri="{FF2B5EF4-FFF2-40B4-BE49-F238E27FC236}">
                <a16:creationId xmlns:a16="http://schemas.microsoft.com/office/drawing/2014/main" xmlns="" id="{E5D094FF-282B-5593-FB47-0A2122448847}"/>
              </a:ext>
            </a:extLst>
          </p:cNvPr>
          <p:cNvSpPr>
            <a:spLocks noGrp="1"/>
          </p:cNvSpPr>
          <p:nvPr>
            <p:ph idx="1"/>
          </p:nvPr>
        </p:nvSpPr>
        <p:spPr/>
        <p:txBody>
          <a:bodyPr/>
          <a:lstStyle/>
          <a:p>
            <a:pPr algn="just"/>
            <a:r>
              <a:rPr lang="en-US" sz="1600" b="0" i="0" dirty="0">
                <a:solidFill>
                  <a:srgbClr val="000000"/>
                </a:solidFill>
                <a:effectLst/>
              </a:rPr>
              <a:t>In the system using MIMD architecture, </a:t>
            </a:r>
            <a:r>
              <a:rPr lang="en-US" sz="1800" dirty="0"/>
              <a:t>MIMD organization refers to a computer system capable of processing several programs at the same time. Most multiprocessor and multicomputer systems can be classified in this category. </a:t>
            </a:r>
            <a:r>
              <a:rPr lang="en-US" sz="1800" b="0" i="0" dirty="0">
                <a:solidFill>
                  <a:srgbClr val="000000"/>
                </a:solidFill>
                <a:effectLst/>
              </a:rPr>
              <a:t> Following is the architecture of MIMD −</a:t>
            </a:r>
            <a:endParaRPr lang="en-IN" sz="1800" dirty="0"/>
          </a:p>
        </p:txBody>
      </p:sp>
      <p:pic>
        <p:nvPicPr>
          <p:cNvPr id="5" name="Picture 4">
            <a:extLst>
              <a:ext uri="{FF2B5EF4-FFF2-40B4-BE49-F238E27FC236}">
                <a16:creationId xmlns:a16="http://schemas.microsoft.com/office/drawing/2014/main" xmlns="" id="{7B039C01-2BA0-0F6A-08E9-56B6BA50496D}"/>
              </a:ext>
            </a:extLst>
          </p:cNvPr>
          <p:cNvPicPr>
            <a:picLocks noChangeAspect="1"/>
          </p:cNvPicPr>
          <p:nvPr/>
        </p:nvPicPr>
        <p:blipFill>
          <a:blip r:embed="rId2"/>
          <a:stretch>
            <a:fillRect/>
          </a:stretch>
        </p:blipFill>
        <p:spPr>
          <a:xfrm>
            <a:off x="304800" y="2784279"/>
            <a:ext cx="5226931" cy="2306246"/>
          </a:xfrm>
          <a:prstGeom prst="rect">
            <a:avLst/>
          </a:prstGeom>
        </p:spPr>
      </p:pic>
      <p:pic>
        <p:nvPicPr>
          <p:cNvPr id="4098" name="Picture 2" descr="https://media.geeksforgeeks.org/wp-content/uploads/mim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731" y="2980511"/>
            <a:ext cx="3339046" cy="191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937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847164"/>
            <a:ext cx="9144000" cy="5553636"/>
          </a:xfrm>
          <a:prstGeom prst="rect">
            <a:avLst/>
          </a:prstGeom>
        </p:spPr>
      </p:pic>
    </p:spTree>
    <p:extLst>
      <p:ext uri="{BB962C8B-B14F-4D97-AF65-F5344CB8AC3E}">
        <p14:creationId xmlns:p14="http://schemas.microsoft.com/office/powerpoint/2010/main" val="981235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0" y="847164"/>
            <a:ext cx="9144000" cy="5163671"/>
          </a:xfrm>
          <a:prstGeom prst="rect">
            <a:avLst/>
          </a:prstGeom>
        </p:spPr>
      </p:pic>
    </p:spTree>
    <p:extLst>
      <p:ext uri="{BB962C8B-B14F-4D97-AF65-F5344CB8AC3E}">
        <p14:creationId xmlns:p14="http://schemas.microsoft.com/office/powerpoint/2010/main" val="24025578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a:xfrm>
            <a:off x="381000" y="990600"/>
            <a:ext cx="8382000" cy="5257800"/>
          </a:xfrm>
        </p:spPr>
        <p:txBody>
          <a:bodyPr/>
          <a:lstStyle/>
          <a:p>
            <a:pPr algn="just"/>
            <a:r>
              <a:rPr lang="en-US" sz="2000" dirty="0"/>
              <a:t>Pipelining is a technique of decomposing a sequential process into sub-opera­tions, with each sub-process being executed in a special dedicated segment that operates concurrently with all other segments. </a:t>
            </a:r>
          </a:p>
          <a:p>
            <a:pPr algn="just"/>
            <a:r>
              <a:rPr lang="en-US" sz="2000" dirty="0"/>
              <a:t>A pipeline can be visualized as a collection of processing segments through which binary information flows. Each segment performs partial processing dictated by the way the task is partitioned. </a:t>
            </a:r>
          </a:p>
          <a:p>
            <a:pPr algn="just"/>
            <a:r>
              <a:rPr lang="en-US" sz="2000" dirty="0"/>
              <a:t>The result obtained from the computation in each segment is transferred to the next segment in the pipeline. </a:t>
            </a:r>
          </a:p>
          <a:p>
            <a:pPr algn="just"/>
            <a:r>
              <a:rPr lang="en-US" sz="2000" dirty="0"/>
              <a:t>The final result is obtained after the data have passed through all segments. </a:t>
            </a:r>
          </a:p>
          <a:p>
            <a:pPr algn="just"/>
            <a:r>
              <a:rPr lang="en-US" sz="2000" dirty="0"/>
              <a:t>The name "pipeline" implies a flow of information analogous to an industrial assembly line. It is characteristic of pipelines that several computations can be in progress in distinct segments at the same time. </a:t>
            </a:r>
          </a:p>
          <a:p>
            <a:pPr algn="just"/>
            <a:r>
              <a:rPr lang="en-US" sz="2000" dirty="0"/>
              <a:t>The overlapping of computation is made possible by associ­ating a register with each segment in the pipeline. </a:t>
            </a:r>
          </a:p>
          <a:p>
            <a:pPr algn="just"/>
            <a:r>
              <a:rPr lang="en-US" sz="2000" dirty="0"/>
              <a:t>The registers provide isolation between each segment so that each can operate on distinct data simultaneously.</a:t>
            </a:r>
          </a:p>
          <a:p>
            <a:endParaRPr lang="en-US" dirty="0"/>
          </a:p>
        </p:txBody>
      </p:sp>
    </p:spTree>
    <p:extLst>
      <p:ext uri="{BB962C8B-B14F-4D97-AF65-F5344CB8AC3E}">
        <p14:creationId xmlns:p14="http://schemas.microsoft.com/office/powerpoint/2010/main" val="39946609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just">
              <a:buNone/>
            </a:pPr>
            <a:r>
              <a:rPr lang="en-US" sz="1800" dirty="0"/>
              <a:t>The pipeline organization will be demonstrated by means of a simple example. Suppose that we want to perform the combined multiply and add operations with a stream of numbers. </a:t>
            </a:r>
          </a:p>
          <a:p>
            <a:pPr marL="0" indent="0" algn="just">
              <a:buNone/>
            </a:pPr>
            <a:r>
              <a:rPr lang="en-US" sz="1800" dirty="0"/>
              <a:t>A</a:t>
            </a:r>
            <a:r>
              <a:rPr lang="en-US" sz="1800" baseline="-25000" dirty="0"/>
              <a:t>i</a:t>
            </a:r>
            <a:r>
              <a:rPr lang="en-US" sz="1800" dirty="0"/>
              <a:t> •B</a:t>
            </a:r>
            <a:r>
              <a:rPr lang="en-US" sz="1800" baseline="-25000" dirty="0"/>
              <a:t>i</a:t>
            </a:r>
            <a:r>
              <a:rPr lang="en-US" sz="1800" dirty="0"/>
              <a:t> + C</a:t>
            </a:r>
            <a:r>
              <a:rPr lang="en-US" sz="1800" baseline="-25000" dirty="0"/>
              <a:t>i</a:t>
            </a:r>
            <a:r>
              <a:rPr lang="en-US" sz="1800" dirty="0"/>
              <a:t> </a:t>
            </a:r>
          </a:p>
          <a:p>
            <a:pPr marL="0" indent="0" algn="just">
              <a:buNone/>
            </a:pPr>
            <a:r>
              <a:rPr lang="en-US" sz="1800" dirty="0"/>
              <a:t>for </a:t>
            </a:r>
            <a:r>
              <a:rPr lang="en-US" sz="1800" dirty="0" err="1"/>
              <a:t>i</a:t>
            </a:r>
            <a:r>
              <a:rPr lang="en-US" sz="1800" dirty="0"/>
              <a:t> = 1, 2, 3, . .. , 7 </a:t>
            </a:r>
          </a:p>
          <a:p>
            <a:pPr marL="0" indent="0" algn="just">
              <a:buNone/>
            </a:pPr>
            <a:r>
              <a:rPr lang="en-US" sz="1800" dirty="0"/>
              <a:t>Each sub operation is to be implemented in a segment within a pipeline. Each segment has one or two registers and a combinational circuit as shown in Fig. 9-2. R 1 through RS are registers that receive new data with every clock pulse. The multiplier and adder are combinational circuits. The </a:t>
            </a:r>
            <a:r>
              <a:rPr lang="en-US" sz="1800" dirty="0" err="1"/>
              <a:t>suboperations</a:t>
            </a:r>
            <a:r>
              <a:rPr lang="en-US" sz="1800" dirty="0"/>
              <a:t> per­ formed in each segment of the pipeline are as follows: </a:t>
            </a:r>
          </a:p>
          <a:p>
            <a:pPr marL="0" indent="0" algn="just">
              <a:buNone/>
            </a:pPr>
            <a:r>
              <a:rPr lang="en-US" sz="1800" dirty="0"/>
              <a:t>R1&lt;-- A,, R2&lt;-- B,               Input A, and B,</a:t>
            </a:r>
          </a:p>
          <a:p>
            <a:pPr marL="0" indent="0" algn="just">
              <a:buNone/>
            </a:pPr>
            <a:r>
              <a:rPr lang="en-US" sz="1800" dirty="0"/>
              <a:t>R3 &lt;-- R1•R2, R4&lt;-- C,      Multiply and input C,</a:t>
            </a:r>
          </a:p>
          <a:p>
            <a:pPr marL="0" indent="0" algn="just">
              <a:buNone/>
            </a:pPr>
            <a:r>
              <a:rPr lang="en-US" sz="1800" dirty="0"/>
              <a:t>R5&lt;-- R3 + R4                     Add C; to product </a:t>
            </a:r>
          </a:p>
          <a:p>
            <a:pPr marL="0" indent="0" algn="just">
              <a:buNone/>
            </a:pPr>
            <a:endParaRPr lang="en-US" sz="1800" dirty="0"/>
          </a:p>
          <a:p>
            <a:pPr marL="0" indent="0" algn="just">
              <a:buNone/>
            </a:pPr>
            <a:endParaRPr lang="en-US" sz="1800" dirty="0"/>
          </a:p>
        </p:txBody>
      </p:sp>
    </p:spTree>
    <p:extLst>
      <p:ext uri="{BB962C8B-B14F-4D97-AF65-F5344CB8AC3E}">
        <p14:creationId xmlns:p14="http://schemas.microsoft.com/office/powerpoint/2010/main" val="1717216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200" y="1600200"/>
            <a:ext cx="5521032" cy="4525963"/>
          </a:xfrm>
          <a:prstGeom prst="rect">
            <a:avLst/>
          </a:prstGeom>
        </p:spPr>
      </p:pic>
      <p:sp>
        <p:nvSpPr>
          <p:cNvPr id="5" name="Rectangle 4"/>
          <p:cNvSpPr/>
          <p:nvPr/>
        </p:nvSpPr>
        <p:spPr>
          <a:xfrm>
            <a:off x="762000" y="1048434"/>
            <a:ext cx="6570516" cy="369332"/>
          </a:xfrm>
          <a:prstGeom prst="rect">
            <a:avLst/>
          </a:prstGeom>
        </p:spPr>
        <p:txBody>
          <a:bodyPr wrap="square">
            <a:spAutoFit/>
          </a:bodyPr>
          <a:lstStyle/>
          <a:p>
            <a:r>
              <a:rPr lang="en-US" dirty="0"/>
              <a:t>Figure 9.2 Example of pipeline processing. </a:t>
            </a:r>
          </a:p>
        </p:txBody>
      </p:sp>
    </p:spTree>
    <p:extLst>
      <p:ext uri="{BB962C8B-B14F-4D97-AF65-F5344CB8AC3E}">
        <p14:creationId xmlns:p14="http://schemas.microsoft.com/office/powerpoint/2010/main" val="3849840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D6347F-0478-D70D-B934-66F2D25677E7}"/>
              </a:ext>
            </a:extLst>
          </p:cNvPr>
          <p:cNvSpPr>
            <a:spLocks noGrp="1"/>
          </p:cNvSpPr>
          <p:nvPr>
            <p:ph type="title"/>
          </p:nvPr>
        </p:nvSpPr>
        <p:spPr/>
        <p:txBody>
          <a:bodyPr/>
          <a:lstStyle/>
          <a:p>
            <a:r>
              <a:rPr lang="en-US" dirty="0"/>
              <a:t>What is Pipelining?</a:t>
            </a:r>
            <a:endParaRPr lang="en-IN" dirty="0"/>
          </a:p>
        </p:txBody>
      </p:sp>
      <p:sp>
        <p:nvSpPr>
          <p:cNvPr id="6" name="Content Placeholder 5">
            <a:extLst>
              <a:ext uri="{FF2B5EF4-FFF2-40B4-BE49-F238E27FC236}">
                <a16:creationId xmlns:a16="http://schemas.microsoft.com/office/drawing/2014/main" xmlns="" id="{2B7E406C-AA37-D4E3-D947-717C66477F78}"/>
              </a:ext>
            </a:extLst>
          </p:cNvPr>
          <p:cNvSpPr>
            <a:spLocks noGrp="1"/>
          </p:cNvSpPr>
          <p:nvPr>
            <p:ph idx="1"/>
          </p:nvPr>
        </p:nvSpPr>
        <p:spPr>
          <a:xfrm>
            <a:off x="457200" y="1371601"/>
            <a:ext cx="8229600" cy="1219200"/>
          </a:xfrm>
        </p:spPr>
        <p:txBody>
          <a:bodyPr/>
          <a:lstStyle/>
          <a:p>
            <a:pPr algn="just"/>
            <a:r>
              <a:rPr lang="en-US" sz="2000" b="0" i="0" dirty="0">
                <a:solidFill>
                  <a:srgbClr val="000000"/>
                </a:solidFill>
                <a:effectLst/>
              </a:rPr>
              <a:t>Pipelining is a technique of breaking a sequential process into small fragments or sub-operations. The execution of each of these sub-procedure takes place in a certain dedicated segment that functions together with all other segments.</a:t>
            </a:r>
            <a:endParaRPr lang="en-IN" sz="2000" dirty="0"/>
          </a:p>
        </p:txBody>
      </p:sp>
    </p:spTree>
    <p:extLst>
      <p:ext uri="{BB962C8B-B14F-4D97-AF65-F5344CB8AC3E}">
        <p14:creationId xmlns:p14="http://schemas.microsoft.com/office/powerpoint/2010/main" val="3474936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1219200"/>
            <a:ext cx="7839761" cy="4845229"/>
          </a:xfrm>
          <a:prstGeom prst="rect">
            <a:avLst/>
          </a:prstGeom>
        </p:spPr>
      </p:pic>
    </p:spTree>
    <p:extLst>
      <p:ext uri="{BB962C8B-B14F-4D97-AF65-F5344CB8AC3E}">
        <p14:creationId xmlns:p14="http://schemas.microsoft.com/office/powerpoint/2010/main" val="4118839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Considerations</a:t>
            </a:r>
          </a:p>
        </p:txBody>
      </p:sp>
      <p:pic>
        <p:nvPicPr>
          <p:cNvPr id="4" name="Content Placeholder 3"/>
          <p:cNvPicPr>
            <a:picLocks noGrp="1" noChangeAspect="1"/>
          </p:cNvPicPr>
          <p:nvPr>
            <p:ph idx="1"/>
          </p:nvPr>
        </p:nvPicPr>
        <p:blipFill>
          <a:blip r:embed="rId2"/>
          <a:stretch>
            <a:fillRect/>
          </a:stretch>
        </p:blipFill>
        <p:spPr>
          <a:xfrm>
            <a:off x="1143000" y="4495800"/>
            <a:ext cx="7305675" cy="2134612"/>
          </a:xfrm>
          <a:prstGeom prst="rect">
            <a:avLst/>
          </a:prstGeom>
        </p:spPr>
      </p:pic>
      <p:sp>
        <p:nvSpPr>
          <p:cNvPr id="6" name="Rectangle 5"/>
          <p:cNvSpPr/>
          <p:nvPr/>
        </p:nvSpPr>
        <p:spPr>
          <a:xfrm>
            <a:off x="76200" y="924771"/>
            <a:ext cx="8915400" cy="3693319"/>
          </a:xfrm>
          <a:prstGeom prst="rect">
            <a:avLst/>
          </a:prstGeom>
        </p:spPr>
        <p:txBody>
          <a:bodyPr wrap="square">
            <a:spAutoFit/>
          </a:bodyPr>
          <a:lstStyle/>
          <a:p>
            <a:pPr algn="just"/>
            <a:r>
              <a:rPr lang="en-US" dirty="0"/>
              <a:t>Any operation that can be decomposed into a sequence of sub-operations of about the same complexity can be implemented by a pipeline processor. The technique is efficient for those applications that need to repeat the same task many times with different sets of data. </a:t>
            </a:r>
          </a:p>
          <a:p>
            <a:pPr algn="just"/>
            <a:r>
              <a:rPr lang="en-US" dirty="0"/>
              <a:t>The general structure of a four-segment pipeline is illustrated in Fig. 9-3. </a:t>
            </a:r>
          </a:p>
          <a:p>
            <a:pPr marL="285750" indent="-285750" algn="just">
              <a:buFont typeface="Arial" panose="020B0604020202020204" pitchFamily="34" charset="0"/>
              <a:buChar char="•"/>
            </a:pPr>
            <a:r>
              <a:rPr lang="en-US" dirty="0"/>
              <a:t>The operands pass through all four segments in a fixed sequence. Each segment consists of a combinational circuit S; that performs a sub-operation over the data stream flowing through the pipe. </a:t>
            </a:r>
          </a:p>
          <a:p>
            <a:pPr marL="285750" indent="-285750" algn="just">
              <a:buFont typeface="Arial" panose="020B0604020202020204" pitchFamily="34" charset="0"/>
              <a:buChar char="•"/>
            </a:pPr>
            <a:r>
              <a:rPr lang="en-US" dirty="0"/>
              <a:t>The segments are separated by registers R; that hold the intermediate results between the stages. Information flows between adjacent stages under the control of a common clock applied to all the registers simultaneously. </a:t>
            </a:r>
          </a:p>
          <a:p>
            <a:pPr marL="285750" indent="-285750" algn="just">
              <a:buFont typeface="Arial" panose="020B0604020202020204" pitchFamily="34" charset="0"/>
              <a:buChar char="•"/>
            </a:pPr>
            <a:r>
              <a:rPr lang="en-US" b="1" dirty="0"/>
              <a:t>Task</a:t>
            </a:r>
            <a:r>
              <a:rPr lang="en-US" dirty="0"/>
              <a:t> is defined as the total operation performed going through all the segments in the pipeline. </a:t>
            </a:r>
          </a:p>
        </p:txBody>
      </p:sp>
    </p:spTree>
    <p:extLst>
      <p:ext uri="{BB962C8B-B14F-4D97-AF65-F5344CB8AC3E}">
        <p14:creationId xmlns:p14="http://schemas.microsoft.com/office/powerpoint/2010/main" val="107902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990600"/>
            <a:ext cx="8991600" cy="5562600"/>
          </a:xfrm>
        </p:spPr>
        <p:txBody>
          <a:bodyPr/>
          <a:lstStyle/>
          <a:p>
            <a:pPr marL="0" indent="0" algn="just">
              <a:buNone/>
            </a:pPr>
            <a:r>
              <a:rPr lang="en-US" sz="1800" dirty="0"/>
              <a:t>The behavior of a pipeline can be illustrated with a </a:t>
            </a:r>
            <a:r>
              <a:rPr lang="en-US" sz="1800" b="1" dirty="0"/>
              <a:t>space-time diagram. </a:t>
            </a:r>
            <a:r>
              <a:rPr lang="en-US" sz="1800" dirty="0"/>
              <a:t>This is a diagram that shows the segment utilization as a function of time.</a:t>
            </a:r>
          </a:p>
          <a:p>
            <a:pPr marL="0" indent="0" algn="just">
              <a:buNone/>
            </a:pPr>
            <a:r>
              <a:rPr lang="en-US" sz="1800" dirty="0"/>
              <a:t>The space-time diagram of a four-segment pipeline is demonstrated in Fig. 9-4. The horizontal axis displays the time in clock cycles and the vertical axis gives the segment number. </a:t>
            </a:r>
          </a:p>
          <a:p>
            <a:pPr marL="0" indent="0" algn="just">
              <a:buNone/>
            </a:pPr>
            <a:r>
              <a:rPr lang="en-US" sz="1800" dirty="0"/>
              <a:t>The diagram shows six tasks T1 through T6 executed in four segments. </a:t>
            </a:r>
          </a:p>
        </p:txBody>
      </p:sp>
      <p:pic>
        <p:nvPicPr>
          <p:cNvPr id="4" name="Picture 3"/>
          <p:cNvPicPr>
            <a:picLocks noChangeAspect="1"/>
          </p:cNvPicPr>
          <p:nvPr/>
        </p:nvPicPr>
        <p:blipFill>
          <a:blip r:embed="rId2"/>
          <a:stretch>
            <a:fillRect/>
          </a:stretch>
        </p:blipFill>
        <p:spPr>
          <a:xfrm>
            <a:off x="304800" y="3048000"/>
            <a:ext cx="8346319" cy="2819400"/>
          </a:xfrm>
          <a:prstGeom prst="rect">
            <a:avLst/>
          </a:prstGeom>
        </p:spPr>
      </p:pic>
    </p:spTree>
    <p:extLst>
      <p:ext uri="{BB962C8B-B14F-4D97-AF65-F5344CB8AC3E}">
        <p14:creationId xmlns:p14="http://schemas.microsoft.com/office/powerpoint/2010/main" val="40963383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371600"/>
            <a:ext cx="8382000" cy="4525963"/>
          </a:xfrm>
        </p:spPr>
        <p:txBody>
          <a:bodyPr/>
          <a:lstStyle/>
          <a:p>
            <a:pPr marL="0" indent="0" algn="just">
              <a:buNone/>
            </a:pPr>
            <a:r>
              <a:rPr lang="en-US" sz="1800" dirty="0"/>
              <a:t>Initially, task T1 is handled by segment 1. After the first clock, segment 2 is busy with T1, while segment 1 is busy with task T2.</a:t>
            </a:r>
          </a:p>
          <a:p>
            <a:pPr marL="0" indent="0" algn="just">
              <a:buNone/>
            </a:pPr>
            <a:r>
              <a:rPr lang="en-US" sz="1800" dirty="0"/>
              <a:t>Continuing in this manner, the first task T1 is completed after the fourth clock cycle. From then on, the pipe completes a task every clock cycle. No matter how many segments there are in the system, once the pipeline is full, it takes only one clock period to obtain an output. </a:t>
            </a:r>
          </a:p>
          <a:p>
            <a:pPr marL="0" indent="0" algn="just">
              <a:buNone/>
            </a:pPr>
            <a:r>
              <a:rPr lang="en-US" sz="1800" dirty="0"/>
              <a:t>Now consider the case where a k-segment pipeline with a clock cycle time t, is used to execute n tasks. The first task T1 requires a time equal to </a:t>
            </a:r>
            <a:r>
              <a:rPr lang="en-US" sz="1800" dirty="0" err="1"/>
              <a:t>kt</a:t>
            </a:r>
            <a:r>
              <a:rPr lang="en-US" sz="1800" dirty="0"/>
              <a:t>, to complete its operation since there are k segments in the pipe. The remaining n - 1 tasks emerge from the pipe at the rate of one task per clock cycle and they will be completed after a time equal to (n - 1)t,. Therefore, to complete n tasks using a k-segment pipeline requires k + (n - 1) clock cycles. For exa­mple, the diagram of Fig. 9-4 shows four segments and six tasks. The time required to complete all the operations is 4 + (6 - 1) = 9 clock cycles, as indicated in the diagram.</a:t>
            </a:r>
          </a:p>
          <a:p>
            <a:pPr marL="0" indent="0" algn="just">
              <a:buNone/>
            </a:pPr>
            <a:endParaRPr lang="en-US" sz="1800" dirty="0"/>
          </a:p>
          <a:p>
            <a:pPr marL="0" indent="0">
              <a:buNone/>
            </a:pPr>
            <a:endParaRPr lang="en-US" dirty="0"/>
          </a:p>
        </p:txBody>
      </p:sp>
    </p:spTree>
    <p:extLst>
      <p:ext uri="{BB962C8B-B14F-4D97-AF65-F5344CB8AC3E}">
        <p14:creationId xmlns:p14="http://schemas.microsoft.com/office/powerpoint/2010/main" val="38956214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Pipeline</a:t>
            </a:r>
          </a:p>
        </p:txBody>
      </p:sp>
      <p:sp>
        <p:nvSpPr>
          <p:cNvPr id="3" name="Content Placeholder 2"/>
          <p:cNvSpPr>
            <a:spLocks noGrp="1"/>
          </p:cNvSpPr>
          <p:nvPr>
            <p:ph idx="1"/>
          </p:nvPr>
        </p:nvSpPr>
        <p:spPr>
          <a:xfrm>
            <a:off x="228600" y="1066800"/>
            <a:ext cx="8686800" cy="4525963"/>
          </a:xfrm>
        </p:spPr>
        <p:txBody>
          <a:bodyPr/>
          <a:lstStyle/>
          <a:p>
            <a:pPr marL="0" indent="0" algn="just">
              <a:buNone/>
            </a:pPr>
            <a:r>
              <a:rPr lang="en-US" sz="1800" dirty="0"/>
              <a:t>Pipeline arithmetic units are usually found in very high speed computers. They are used to implement floating-point operations, multiplication of fixed-point numbers, and similar computations encountered in scientific problems. </a:t>
            </a:r>
          </a:p>
          <a:p>
            <a:pPr marL="0" indent="0" algn="just">
              <a:buNone/>
            </a:pPr>
            <a:r>
              <a:rPr lang="en-US" sz="1800" dirty="0"/>
              <a:t>A pipeline multiplier is  essentially an array multiplier with special adders designed to minimize the carry propagation time through the partial products. </a:t>
            </a:r>
          </a:p>
          <a:p>
            <a:pPr marL="0" indent="0" algn="just">
              <a:buNone/>
            </a:pPr>
            <a:r>
              <a:rPr lang="en-US" sz="1800" dirty="0"/>
              <a:t>Floating-point operations are easily decomposed into sub-operations. An example of a pipeline unit for floating-point addition and subtraction is given below. The inputs to the floating-point adder pipeline are two normalized floating-point binary numbers. </a:t>
            </a:r>
          </a:p>
          <a:p>
            <a:pPr marL="0" indent="0" algn="just">
              <a:buNone/>
            </a:pPr>
            <a:endParaRPr lang="en-US" sz="1800" dirty="0"/>
          </a:p>
        </p:txBody>
      </p:sp>
      <p:pic>
        <p:nvPicPr>
          <p:cNvPr id="4" name="Picture 3"/>
          <p:cNvPicPr>
            <a:picLocks noChangeAspect="1"/>
          </p:cNvPicPr>
          <p:nvPr/>
        </p:nvPicPr>
        <p:blipFill>
          <a:blip r:embed="rId2"/>
          <a:stretch>
            <a:fillRect/>
          </a:stretch>
        </p:blipFill>
        <p:spPr>
          <a:xfrm>
            <a:off x="3047999" y="3581400"/>
            <a:ext cx="1553441" cy="990600"/>
          </a:xfrm>
          <a:prstGeom prst="rect">
            <a:avLst/>
          </a:prstGeom>
        </p:spPr>
      </p:pic>
      <p:sp>
        <p:nvSpPr>
          <p:cNvPr id="5" name="Rectangle 4"/>
          <p:cNvSpPr/>
          <p:nvPr/>
        </p:nvSpPr>
        <p:spPr>
          <a:xfrm>
            <a:off x="242455" y="4438601"/>
            <a:ext cx="8610600" cy="2308324"/>
          </a:xfrm>
          <a:prstGeom prst="rect">
            <a:avLst/>
          </a:prstGeom>
        </p:spPr>
        <p:txBody>
          <a:bodyPr wrap="square">
            <a:spAutoFit/>
          </a:bodyPr>
          <a:lstStyle/>
          <a:p>
            <a:pPr algn="just"/>
            <a:r>
              <a:rPr lang="en-US" dirty="0">
                <a:latin typeface="+mn-lt"/>
              </a:rPr>
              <a:t>A and B are two fractions that represent the </a:t>
            </a:r>
            <a:r>
              <a:rPr lang="en-US" dirty="0">
                <a:solidFill>
                  <a:srgbClr val="FF0000"/>
                </a:solidFill>
                <a:latin typeface="+mn-lt"/>
              </a:rPr>
              <a:t>mantissas</a:t>
            </a:r>
            <a:r>
              <a:rPr lang="en-US" dirty="0">
                <a:latin typeface="+mn-lt"/>
              </a:rPr>
              <a:t> and a and b are the </a:t>
            </a:r>
            <a:r>
              <a:rPr lang="en-US" dirty="0">
                <a:solidFill>
                  <a:srgbClr val="FF0000"/>
                </a:solidFill>
                <a:latin typeface="+mn-lt"/>
              </a:rPr>
              <a:t>exponents</a:t>
            </a:r>
            <a:r>
              <a:rPr lang="en-US" dirty="0">
                <a:latin typeface="+mn-lt"/>
              </a:rPr>
              <a:t>. </a:t>
            </a:r>
          </a:p>
          <a:p>
            <a:pPr algn="just"/>
            <a:r>
              <a:rPr lang="en-US" dirty="0">
                <a:latin typeface="+mn-lt"/>
              </a:rPr>
              <a:t>The floating-point addition and subtraction can be performed in four segments, as shown in Fig. 9-6. The registers labeled R are placed between the segments to store intermediate results. The sub-operations that are per­ formed in the four segments are: </a:t>
            </a:r>
          </a:p>
          <a:p>
            <a:r>
              <a:rPr lang="en-US" dirty="0">
                <a:latin typeface="+mn-lt"/>
              </a:rPr>
              <a:t>1. Compare the exponents.</a:t>
            </a:r>
          </a:p>
          <a:p>
            <a:r>
              <a:rPr lang="en-US" dirty="0">
                <a:latin typeface="+mn-lt"/>
              </a:rPr>
              <a:t>2. Align the mantissas.</a:t>
            </a:r>
          </a:p>
          <a:p>
            <a:r>
              <a:rPr lang="en-US" dirty="0">
                <a:latin typeface="+mn-lt"/>
              </a:rPr>
              <a:t>3. Add or subtract the mantissas.</a:t>
            </a:r>
          </a:p>
          <a:p>
            <a:r>
              <a:rPr lang="en-US" dirty="0">
                <a:latin typeface="+mn-lt"/>
              </a:rPr>
              <a:t>4. Normalize the result. </a:t>
            </a:r>
          </a:p>
        </p:txBody>
      </p:sp>
    </p:spTree>
    <p:extLst>
      <p:ext uri="{BB962C8B-B14F-4D97-AF65-F5344CB8AC3E}">
        <p14:creationId xmlns:p14="http://schemas.microsoft.com/office/powerpoint/2010/main" val="3909563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71600" y="838200"/>
            <a:ext cx="5947718" cy="5791200"/>
          </a:xfrm>
          <a:prstGeom prst="rect">
            <a:avLst/>
          </a:prstGeom>
        </p:spPr>
      </p:pic>
    </p:spTree>
    <p:extLst>
      <p:ext uri="{BB962C8B-B14F-4D97-AF65-F5344CB8AC3E}">
        <p14:creationId xmlns:p14="http://schemas.microsoft.com/office/powerpoint/2010/main" val="1048913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76200"/>
            <a:ext cx="44196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63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66800"/>
            <a:ext cx="8686800" cy="5181600"/>
          </a:xfrm>
        </p:spPr>
        <p:txBody>
          <a:bodyPr/>
          <a:lstStyle/>
          <a:p>
            <a:pPr marL="0" indent="0" algn="just">
              <a:buNone/>
            </a:pPr>
            <a:r>
              <a:rPr lang="en-US" sz="1800" dirty="0"/>
              <a:t>This follows the procedure outlined in the flowchart of Fig. 10-15 but with some variations that are used to reduce the execution time of the sub-operations. </a:t>
            </a:r>
          </a:p>
          <a:p>
            <a:pPr marL="0" indent="0" algn="just">
              <a:buNone/>
            </a:pPr>
            <a:r>
              <a:rPr lang="en-US" sz="1800" dirty="0"/>
              <a:t>The exponents are compared by subtracting them to determine their difference. </a:t>
            </a:r>
          </a:p>
          <a:p>
            <a:pPr marL="0" indent="0" algn="just">
              <a:buNone/>
            </a:pPr>
            <a:r>
              <a:rPr lang="en-US" sz="1800" dirty="0"/>
              <a:t>The larger exponent is chosen as the exponent of the result. </a:t>
            </a:r>
          </a:p>
          <a:p>
            <a:pPr marL="0" indent="0" algn="just">
              <a:buNone/>
            </a:pPr>
            <a:r>
              <a:rPr lang="en-US" sz="1800" dirty="0"/>
              <a:t>The exponent difference determines how many times the mantissa associated with the smaller exponent must be shifted to the right. </a:t>
            </a:r>
          </a:p>
          <a:p>
            <a:pPr marL="0" indent="0" algn="just">
              <a:buNone/>
            </a:pPr>
            <a:r>
              <a:rPr lang="en-US" sz="1800" dirty="0"/>
              <a:t>This produces an alignment of the two mantissas.</a:t>
            </a:r>
          </a:p>
          <a:p>
            <a:pPr marL="0" indent="0" algn="just">
              <a:buNone/>
            </a:pPr>
            <a:r>
              <a:rPr lang="en-US" sz="1800" dirty="0"/>
              <a:t> It should be noted that the shift must be designed as a combinational circuit to reduce the shift time. </a:t>
            </a:r>
          </a:p>
          <a:p>
            <a:pPr marL="0" indent="0" algn="just">
              <a:buNone/>
            </a:pPr>
            <a:r>
              <a:rPr lang="en-US" sz="1800" dirty="0"/>
              <a:t>The two mantissas are added or subtracted in segment 3. </a:t>
            </a:r>
          </a:p>
          <a:p>
            <a:pPr marL="0" indent="0" algn="just">
              <a:buNone/>
            </a:pPr>
            <a:r>
              <a:rPr lang="en-US" sz="1800" dirty="0"/>
              <a:t>The result is normalized in segment 4. </a:t>
            </a:r>
          </a:p>
          <a:p>
            <a:pPr marL="0" indent="0" algn="just">
              <a:buNone/>
            </a:pPr>
            <a:r>
              <a:rPr lang="en-US" sz="1800" dirty="0"/>
              <a:t>When an overflow occurs, the mantissa of the sum or difference is shifted right and the exponent incremented by one.</a:t>
            </a:r>
          </a:p>
          <a:p>
            <a:pPr marL="0" indent="0" algn="just">
              <a:buNone/>
            </a:pPr>
            <a:r>
              <a:rPr lang="en-US" sz="1800" dirty="0"/>
              <a:t>If an underflow occurs, the number of leading zeros in the mantissa determines the number of left shifts in the mantissa and the number that must be subtracted from the exponent. ­</a:t>
            </a:r>
          </a:p>
          <a:p>
            <a:pPr marL="0" indent="0">
              <a:buNone/>
            </a:pPr>
            <a:endParaRPr lang="en-US" sz="1600" dirty="0"/>
          </a:p>
        </p:txBody>
      </p:sp>
    </p:spTree>
    <p:extLst>
      <p:ext uri="{BB962C8B-B14F-4D97-AF65-F5344CB8AC3E}">
        <p14:creationId xmlns:p14="http://schemas.microsoft.com/office/powerpoint/2010/main" val="40385539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4090" y="990600"/>
            <a:ext cx="7696200" cy="4267200"/>
          </a:xfrm>
          <a:prstGeom prst="rect">
            <a:avLst/>
          </a:prstGeom>
        </p:spPr>
      </p:pic>
      <p:pic>
        <p:nvPicPr>
          <p:cNvPr id="5" name="Picture 4"/>
          <p:cNvPicPr>
            <a:picLocks noChangeAspect="1"/>
          </p:cNvPicPr>
          <p:nvPr/>
        </p:nvPicPr>
        <p:blipFill>
          <a:blip r:embed="rId3"/>
          <a:stretch>
            <a:fillRect/>
          </a:stretch>
        </p:blipFill>
        <p:spPr>
          <a:xfrm>
            <a:off x="670790" y="5257800"/>
            <a:ext cx="7162799" cy="1245973"/>
          </a:xfrm>
          <a:prstGeom prst="rect">
            <a:avLst/>
          </a:prstGeom>
        </p:spPr>
      </p:pic>
    </p:spTree>
    <p:extLst>
      <p:ext uri="{BB962C8B-B14F-4D97-AF65-F5344CB8AC3E}">
        <p14:creationId xmlns:p14="http://schemas.microsoft.com/office/powerpoint/2010/main" val="3420336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838200"/>
            <a:ext cx="9144000" cy="5544671"/>
          </a:xfrm>
          <a:prstGeom prst="rect">
            <a:avLst/>
          </a:prstGeom>
        </p:spPr>
      </p:pic>
    </p:spTree>
    <p:extLst>
      <p:ext uri="{BB962C8B-B14F-4D97-AF65-F5344CB8AC3E}">
        <p14:creationId xmlns:p14="http://schemas.microsoft.com/office/powerpoint/2010/main" val="1647737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847164"/>
            <a:ext cx="9144000" cy="5163671"/>
          </a:xfrm>
          <a:prstGeom prst="rect">
            <a:avLst/>
          </a:prstGeom>
        </p:spPr>
      </p:pic>
    </p:spTree>
    <p:extLst>
      <p:ext uri="{BB962C8B-B14F-4D97-AF65-F5344CB8AC3E}">
        <p14:creationId xmlns:p14="http://schemas.microsoft.com/office/powerpoint/2010/main" val="259433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0" y="847164"/>
            <a:ext cx="9144000" cy="5629836"/>
          </a:xfrm>
          <a:prstGeom prst="rect">
            <a:avLst/>
          </a:prstGeom>
        </p:spPr>
      </p:pic>
    </p:spTree>
    <p:extLst>
      <p:ext uri="{BB962C8B-B14F-4D97-AF65-F5344CB8AC3E}">
        <p14:creationId xmlns:p14="http://schemas.microsoft.com/office/powerpoint/2010/main" val="3541414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B4C26-EF90-C0E4-3CA7-DAC28FDA68F8}"/>
              </a:ext>
            </a:extLst>
          </p:cNvPr>
          <p:cNvSpPr>
            <a:spLocks noGrp="1"/>
          </p:cNvSpPr>
          <p:nvPr>
            <p:ph type="title"/>
          </p:nvPr>
        </p:nvSpPr>
        <p:spPr/>
        <p:txBody>
          <a:bodyPr/>
          <a:lstStyle/>
          <a:p>
            <a:endParaRPr lang="en-IN"/>
          </a:p>
        </p:txBody>
      </p:sp>
      <p:pic>
        <p:nvPicPr>
          <p:cNvPr id="4" name="Picture 2">
            <a:extLst>
              <a:ext uri="{FF2B5EF4-FFF2-40B4-BE49-F238E27FC236}">
                <a16:creationId xmlns:a16="http://schemas.microsoft.com/office/drawing/2014/main" xmlns="" id="{22FCDC8E-2A30-3C2A-466F-61506C5B37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914400"/>
            <a:ext cx="5277538" cy="535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662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BEB4FC-D8EF-FAB8-2F7E-A1E40FF122B8}"/>
              </a:ext>
            </a:extLst>
          </p:cNvPr>
          <p:cNvSpPr>
            <a:spLocks noGrp="1"/>
          </p:cNvSpPr>
          <p:nvPr>
            <p:ph type="title"/>
          </p:nvPr>
        </p:nvSpPr>
        <p:spPr/>
        <p:txBody>
          <a:bodyPr/>
          <a:lstStyle/>
          <a:p>
            <a:r>
              <a:rPr lang="en-US" b="1" dirty="0"/>
              <a:t>Parallel Processing</a:t>
            </a:r>
            <a:endParaRPr lang="en-IN" b="1" dirty="0"/>
          </a:p>
        </p:txBody>
      </p:sp>
      <p:sp>
        <p:nvSpPr>
          <p:cNvPr id="3" name="Content Placeholder 2">
            <a:extLst>
              <a:ext uri="{FF2B5EF4-FFF2-40B4-BE49-F238E27FC236}">
                <a16:creationId xmlns:a16="http://schemas.microsoft.com/office/drawing/2014/main" xmlns="" id="{A357E3E0-F245-FDC7-A48A-8CBBDC1BC3F9}"/>
              </a:ext>
            </a:extLst>
          </p:cNvPr>
          <p:cNvSpPr>
            <a:spLocks noGrp="1"/>
          </p:cNvSpPr>
          <p:nvPr>
            <p:ph idx="1"/>
          </p:nvPr>
        </p:nvSpPr>
        <p:spPr>
          <a:xfrm>
            <a:off x="0" y="1371600"/>
            <a:ext cx="8991600" cy="4800600"/>
          </a:xfrm>
        </p:spPr>
        <p:txBody>
          <a:bodyPr/>
          <a:lstStyle/>
          <a:p>
            <a:pPr algn="just"/>
            <a:r>
              <a:rPr lang="en-US" sz="1800" dirty="0"/>
              <a:t>Parallel processing is a term used to denote a large class of techniques that are used to provide simultaneous data-processing tasks for the purpose of increasing the computational speed of a computer system. </a:t>
            </a:r>
          </a:p>
          <a:p>
            <a:pPr algn="just"/>
            <a:r>
              <a:rPr lang="en-US" sz="1800" dirty="0"/>
              <a:t>Instead of processing each instruction sequentially as in a conventional computer, a parallel processing system is able to perform concurrent data processing to achieve faster execution time. For example, while an instruction is being executed in the ALU, the next instruction can be read from memory. </a:t>
            </a:r>
          </a:p>
          <a:p>
            <a:pPr algn="just"/>
            <a:r>
              <a:rPr lang="en-US" sz="1800" dirty="0"/>
              <a:t>The system may have two or more ALUs and be able to execute two or more instructions at the same time. Furthermore, the system may have two or more processors operating concurrently. </a:t>
            </a:r>
          </a:p>
          <a:p>
            <a:pPr algn="just"/>
            <a:r>
              <a:rPr lang="en-US" sz="1800" dirty="0"/>
              <a:t> The purpose of parallel processing is to speed up the computer processing capability and increase its throughput, that is, the amount of processing that can be accomplished during a given interval of time. The amount of hardware increases with parallel processing and with it, the cost of the system increases. However, technological developments have reduced hardware costs to the point where parallel processing techniques </a:t>
            </a:r>
            <a:r>
              <a:rPr lang="en-US" sz="1800" dirty="0" smtClean="0"/>
              <a:t>are </a:t>
            </a:r>
            <a:r>
              <a:rPr lang="en-US" sz="1800" dirty="0"/>
              <a:t>economically feasible.</a:t>
            </a:r>
            <a:endParaRPr lang="en-IN" sz="1800" dirty="0"/>
          </a:p>
        </p:txBody>
      </p:sp>
    </p:spTree>
    <p:extLst>
      <p:ext uri="{BB962C8B-B14F-4D97-AF65-F5344CB8AC3E}">
        <p14:creationId xmlns:p14="http://schemas.microsoft.com/office/powerpoint/2010/main" val="3865252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B6A183-A368-2C19-4010-9D50862EA353}"/>
              </a:ext>
            </a:extLst>
          </p:cNvPr>
          <p:cNvSpPr>
            <a:spLocks noGrp="1"/>
          </p:cNvSpPr>
          <p:nvPr>
            <p:ph type="title"/>
          </p:nvPr>
        </p:nvSpPr>
        <p:spPr/>
        <p:txBody>
          <a:bodyPr/>
          <a:lstStyle/>
          <a:p>
            <a:r>
              <a:rPr lang="en-US" b="1" dirty="0"/>
              <a:t>Multiple functional units</a:t>
            </a:r>
            <a:endParaRPr lang="en-IN" b="1" dirty="0"/>
          </a:p>
        </p:txBody>
      </p:sp>
      <p:sp>
        <p:nvSpPr>
          <p:cNvPr id="3" name="Content Placeholder 2">
            <a:extLst>
              <a:ext uri="{FF2B5EF4-FFF2-40B4-BE49-F238E27FC236}">
                <a16:creationId xmlns:a16="http://schemas.microsoft.com/office/drawing/2014/main" xmlns="" id="{CB78F0A4-FE19-9F9F-1338-A0B673861A40}"/>
              </a:ext>
            </a:extLst>
          </p:cNvPr>
          <p:cNvSpPr>
            <a:spLocks noGrp="1"/>
          </p:cNvSpPr>
          <p:nvPr>
            <p:ph idx="1"/>
          </p:nvPr>
        </p:nvSpPr>
        <p:spPr>
          <a:xfrm>
            <a:off x="-76200" y="875211"/>
            <a:ext cx="5638800" cy="4525963"/>
          </a:xfrm>
        </p:spPr>
        <p:txBody>
          <a:bodyPr/>
          <a:lstStyle/>
          <a:p>
            <a:pPr algn="just"/>
            <a:r>
              <a:rPr lang="en-US" sz="1800" dirty="0"/>
              <a:t>Figure shows one possible way of separating the execution unit into eight functional units operating in parallel.</a:t>
            </a:r>
          </a:p>
          <a:p>
            <a:pPr algn="just"/>
            <a:r>
              <a:rPr lang="en-US" sz="1800" dirty="0"/>
              <a:t> The operands in the registers are applied to one of the units depending on the operation specified by the instruction associated with the operands. </a:t>
            </a:r>
          </a:p>
          <a:p>
            <a:pPr algn="just"/>
            <a:r>
              <a:rPr lang="en-US" sz="1800" dirty="0"/>
              <a:t>The operation performed in each functional unit is indicated in each block of the diagram. </a:t>
            </a:r>
          </a:p>
          <a:p>
            <a:pPr algn="just"/>
            <a:r>
              <a:rPr lang="en-US" sz="1800" dirty="0"/>
              <a:t>The adder and integer multiplier perform the arithmetic operations with integer numbers. </a:t>
            </a:r>
          </a:p>
          <a:p>
            <a:pPr algn="just"/>
            <a:r>
              <a:rPr lang="en-US" sz="1800" dirty="0"/>
              <a:t>The floating-point operations are separated into three circuits operating in parallel.</a:t>
            </a:r>
          </a:p>
          <a:p>
            <a:pPr algn="just"/>
            <a:r>
              <a:rPr lang="en-US" sz="1800" dirty="0"/>
              <a:t>The logic, shift, and increment operations can be performed concurrently on different data. </a:t>
            </a:r>
          </a:p>
          <a:p>
            <a:pPr algn="just"/>
            <a:r>
              <a:rPr lang="en-US" sz="1800" dirty="0"/>
              <a:t>All units are independent of each other, so one number can be shifted while another number is being incremented. A multifunctional organization is usually associated with a complex control unit to coordinate all the activities among the various components.</a:t>
            </a:r>
            <a:endParaRPr lang="en-IN" sz="1800" dirty="0"/>
          </a:p>
        </p:txBody>
      </p:sp>
      <p:pic>
        <p:nvPicPr>
          <p:cNvPr id="5" name="Picture 4">
            <a:extLst>
              <a:ext uri="{FF2B5EF4-FFF2-40B4-BE49-F238E27FC236}">
                <a16:creationId xmlns:a16="http://schemas.microsoft.com/office/drawing/2014/main" xmlns="" id="{BFA9FF7D-9181-20F4-37A2-B27447AFDBC8}"/>
              </a:ext>
            </a:extLst>
          </p:cNvPr>
          <p:cNvPicPr>
            <a:picLocks noChangeAspect="1"/>
          </p:cNvPicPr>
          <p:nvPr/>
        </p:nvPicPr>
        <p:blipFill>
          <a:blip r:embed="rId2"/>
          <a:stretch>
            <a:fillRect/>
          </a:stretch>
        </p:blipFill>
        <p:spPr>
          <a:xfrm>
            <a:off x="5486400" y="1371600"/>
            <a:ext cx="3657600" cy="4611188"/>
          </a:xfrm>
          <a:prstGeom prst="rect">
            <a:avLst/>
          </a:prstGeom>
        </p:spPr>
      </p:pic>
      <p:sp>
        <p:nvSpPr>
          <p:cNvPr id="4" name="TextBox 3">
            <a:extLst>
              <a:ext uri="{FF2B5EF4-FFF2-40B4-BE49-F238E27FC236}">
                <a16:creationId xmlns:a16="http://schemas.microsoft.com/office/drawing/2014/main" xmlns="" id="{C379E437-29FB-BBC6-6679-ABC7269EA4B3}"/>
              </a:ext>
            </a:extLst>
          </p:cNvPr>
          <p:cNvSpPr txBox="1"/>
          <p:nvPr/>
        </p:nvSpPr>
        <p:spPr>
          <a:xfrm>
            <a:off x="5943600" y="6096000"/>
            <a:ext cx="3276600" cy="261610"/>
          </a:xfrm>
          <a:prstGeom prst="rect">
            <a:avLst/>
          </a:prstGeom>
          <a:noFill/>
        </p:spPr>
        <p:txBody>
          <a:bodyPr wrap="square" rtlCol="0">
            <a:spAutoFit/>
          </a:bodyPr>
          <a:lstStyle/>
          <a:p>
            <a:r>
              <a:rPr lang="en-IN" sz="1100" b="1" dirty="0"/>
              <a:t>Processor with multiple functional units</a:t>
            </a:r>
          </a:p>
        </p:txBody>
      </p:sp>
    </p:spTree>
    <p:extLst>
      <p:ext uri="{BB962C8B-B14F-4D97-AF65-F5344CB8AC3E}">
        <p14:creationId xmlns:p14="http://schemas.microsoft.com/office/powerpoint/2010/main" val="1574771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CBAEFD-98CF-46B6-E826-709F5175FE47}"/>
              </a:ext>
            </a:extLst>
          </p:cNvPr>
          <p:cNvSpPr>
            <a:spLocks noGrp="1"/>
          </p:cNvSpPr>
          <p:nvPr>
            <p:ph type="title"/>
          </p:nvPr>
        </p:nvSpPr>
        <p:spPr/>
        <p:txBody>
          <a:bodyPr/>
          <a:lstStyle/>
          <a:p>
            <a:pPr marL="67945" marR="58420">
              <a:lnSpc>
                <a:spcPct val="115000"/>
              </a:lnSpc>
              <a:spcBef>
                <a:spcPts val="15"/>
              </a:spcBef>
              <a:spcAft>
                <a:spcPts val="0"/>
              </a:spcAft>
            </a:pPr>
            <a:r>
              <a:rPr lang="en-US" sz="2400" b="1" dirty="0" smtClean="0">
                <a:effectLst/>
                <a:latin typeface="Times New Roman" panose="02020603050405020304" pitchFamily="18" charset="0"/>
                <a:ea typeface="Times New Roman" panose="02020603050405020304" pitchFamily="18" charset="0"/>
              </a:rPr>
              <a:t>Flynn’s</a:t>
            </a:r>
            <a:r>
              <a:rPr lang="en-IN" sz="2400" b="1" dirty="0" smtClean="0">
                <a:latin typeface="Times New Roman" panose="02020603050405020304" pitchFamily="18" charset="0"/>
                <a:ea typeface="Times New Roman" panose="02020603050405020304" pitchFamily="18" charset="0"/>
              </a:rPr>
              <a:t> </a:t>
            </a:r>
            <a:r>
              <a:rPr lang="en-US" sz="2400" b="1" dirty="0" smtClean="0">
                <a:effectLst/>
                <a:latin typeface="Times New Roman" panose="02020603050405020304" pitchFamily="18" charset="0"/>
                <a:ea typeface="Times New Roman" panose="02020603050405020304" pitchFamily="18" charset="0"/>
              </a:rPr>
              <a:t>Classification</a:t>
            </a:r>
            <a:endParaRPr lang="en-IN" sz="2400" b="1" dirty="0"/>
          </a:p>
        </p:txBody>
      </p:sp>
      <p:sp>
        <p:nvSpPr>
          <p:cNvPr id="3" name="Content Placeholder 2">
            <a:extLst>
              <a:ext uri="{FF2B5EF4-FFF2-40B4-BE49-F238E27FC236}">
                <a16:creationId xmlns:a16="http://schemas.microsoft.com/office/drawing/2014/main" xmlns="" id="{69D98428-0BF0-BB4F-759D-2F76E02D93F7}"/>
              </a:ext>
            </a:extLst>
          </p:cNvPr>
          <p:cNvSpPr>
            <a:spLocks noGrp="1"/>
          </p:cNvSpPr>
          <p:nvPr>
            <p:ph idx="1"/>
          </p:nvPr>
        </p:nvSpPr>
        <p:spPr>
          <a:xfrm>
            <a:off x="304800" y="914400"/>
            <a:ext cx="8229600" cy="4525963"/>
          </a:xfrm>
        </p:spPr>
        <p:txBody>
          <a:bodyPr/>
          <a:lstStyle/>
          <a:p>
            <a:pPr algn="just"/>
            <a:r>
              <a:rPr lang="en-US" sz="1800" dirty="0"/>
              <a:t>There are a variety of ways that parallel processing can be classified. It can be considered from the internal organization of the processors, from the interconnection structure between processors, or from the flow of information through the system. </a:t>
            </a:r>
          </a:p>
          <a:p>
            <a:pPr algn="just"/>
            <a:r>
              <a:rPr lang="en-US" sz="1800" dirty="0"/>
              <a:t>One classification introduced by M. J. Flynn considers the organization of a computer system by the number of instructions and data items that are manipulated simultaneously. </a:t>
            </a:r>
          </a:p>
          <a:p>
            <a:pPr algn="just"/>
            <a:r>
              <a:rPr lang="en-US" sz="1800" dirty="0"/>
              <a:t>The normal operation of a computer is to fetch instructions from memory and execute them in the processor. </a:t>
            </a:r>
          </a:p>
          <a:p>
            <a:pPr algn="just"/>
            <a:r>
              <a:rPr lang="en-US" sz="1800" dirty="0"/>
              <a:t>The sequence of instructions read from memory constitutes an instruction stream.</a:t>
            </a:r>
          </a:p>
          <a:p>
            <a:pPr algn="just"/>
            <a:r>
              <a:rPr lang="en-US" sz="1800" dirty="0"/>
              <a:t>The operations performed on the data in the processor constitutes a data stream . Parallel processing may occur in the instruction stream, in the data stream, or in both. </a:t>
            </a:r>
          </a:p>
          <a:p>
            <a:pPr algn="just"/>
            <a:r>
              <a:rPr lang="en-US" sz="1800" dirty="0"/>
              <a:t>Flynn's classification divides computers into four major groups as follows: </a:t>
            </a:r>
          </a:p>
          <a:p>
            <a:pPr algn="just">
              <a:buFont typeface="+mj-lt"/>
              <a:buAutoNum type="arabicPeriod"/>
            </a:pPr>
            <a:r>
              <a:rPr lang="en-US" sz="1800" dirty="0"/>
              <a:t>Single instruction stream, single data stream (SISD).</a:t>
            </a:r>
          </a:p>
          <a:p>
            <a:pPr algn="just">
              <a:buFont typeface="+mj-lt"/>
              <a:buAutoNum type="arabicPeriod"/>
            </a:pPr>
            <a:r>
              <a:rPr lang="en-US" sz="1800" dirty="0"/>
              <a:t> Single instruction stream, multiple data stream (SIMD).</a:t>
            </a:r>
          </a:p>
          <a:p>
            <a:pPr algn="just">
              <a:buFont typeface="+mj-lt"/>
              <a:buAutoNum type="arabicPeriod"/>
            </a:pPr>
            <a:r>
              <a:rPr lang="en-US" sz="1800" dirty="0"/>
              <a:t> Multiple instruction stream, single data stream (MISD).</a:t>
            </a:r>
          </a:p>
          <a:p>
            <a:pPr algn="just">
              <a:buFont typeface="+mj-lt"/>
              <a:buAutoNum type="arabicPeriod"/>
            </a:pPr>
            <a:r>
              <a:rPr lang="en-US" sz="1800" dirty="0"/>
              <a:t> Multiple instruction stream, multiple data stream (MIMD) </a:t>
            </a:r>
            <a:endParaRPr lang="en-IN" sz="1800" dirty="0"/>
          </a:p>
        </p:txBody>
      </p:sp>
    </p:spTree>
    <p:extLst>
      <p:ext uri="{BB962C8B-B14F-4D97-AF65-F5344CB8AC3E}">
        <p14:creationId xmlns:p14="http://schemas.microsoft.com/office/powerpoint/2010/main" val="593368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22481</TotalTime>
  <Words>2023</Words>
  <Application>Microsoft Office PowerPoint</Application>
  <PresentationFormat>On-screen Show (4:3)</PresentationFormat>
  <Paragraphs>88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MS PGothic</vt:lpstr>
      <vt:lpstr>MS PGothic</vt:lpstr>
      <vt:lpstr>Arial</vt:lpstr>
      <vt:lpstr>Calibri</vt:lpstr>
      <vt:lpstr>Nunito</vt:lpstr>
      <vt:lpstr>Times New Roman</vt:lpstr>
      <vt:lpstr>Office Theme</vt:lpstr>
      <vt:lpstr>PowerPoint Presentation</vt:lpstr>
      <vt:lpstr>What is Pipelining?</vt:lpstr>
      <vt:lpstr>PowerPoint Presentation</vt:lpstr>
      <vt:lpstr>PowerPoint Presentation</vt:lpstr>
      <vt:lpstr>PowerPoint Presentation</vt:lpstr>
      <vt:lpstr>PowerPoint Presentation</vt:lpstr>
      <vt:lpstr>Parallel Processing</vt:lpstr>
      <vt:lpstr>Multiple functional units</vt:lpstr>
      <vt:lpstr>Flynn’s Classification</vt:lpstr>
      <vt:lpstr>SISD</vt:lpstr>
      <vt:lpstr>SISD (Another words)</vt:lpstr>
      <vt:lpstr>SIMD</vt:lpstr>
      <vt:lpstr>MISD</vt:lpstr>
      <vt:lpstr>MIMD</vt:lpstr>
      <vt:lpstr>PowerPoint Presentation</vt:lpstr>
      <vt:lpstr>PowerPoint Presentation</vt:lpstr>
      <vt:lpstr>PowerPoint Presentation</vt:lpstr>
      <vt:lpstr>PowerPoint Presentation</vt:lpstr>
      <vt:lpstr>PowerPoint Presentation</vt:lpstr>
      <vt:lpstr>PowerPoint Presentation</vt:lpstr>
      <vt:lpstr>General Considerations</vt:lpstr>
      <vt:lpstr>PowerPoint Presentation</vt:lpstr>
      <vt:lpstr>PowerPoint Presentation</vt:lpstr>
      <vt:lpstr>Arithmetic Pipeline</vt:lpstr>
      <vt:lpstr>PowerPoint Presentation</vt:lpstr>
      <vt:lpstr>PowerPoint Presentation</vt:lpstr>
      <vt:lpstr>PowerPoint Presentation</vt:lpstr>
      <vt:lpstr>PowerPoint Presentation</vt:lpstr>
    </vt:vector>
  </TitlesOfParts>
  <Company>CCC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ABC</dc:creator>
  <cp:lastModifiedBy>Nav Brar</cp:lastModifiedBy>
  <cp:revision>1427</cp:revision>
  <dcterms:created xsi:type="dcterms:W3CDTF">2010-04-09T07:36:15Z</dcterms:created>
  <dcterms:modified xsi:type="dcterms:W3CDTF">2025-04-01T04:25:37Z</dcterms:modified>
</cp:coreProperties>
</file>